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6" r:id="rId13"/>
    <p:sldId id="275" r:id="rId14"/>
    <p:sldId id="277" r:id="rId15"/>
    <p:sldId id="278" r:id="rId16"/>
    <p:sldId id="279" r:id="rId17"/>
    <p:sldId id="280" r:id="rId18"/>
    <p:sldId id="281" r:id="rId19"/>
    <p:sldId id="267" r:id="rId20"/>
    <p:sldId id="282" r:id="rId21"/>
    <p:sldId id="271" r:id="rId22"/>
    <p:sldId id="283" r:id="rId23"/>
    <p:sldId id="284" r:id="rId24"/>
    <p:sldId id="286" r:id="rId25"/>
    <p:sldId id="287" r:id="rId26"/>
    <p:sldId id="285" r:id="rId27"/>
    <p:sldId id="268" r:id="rId28"/>
    <p:sldId id="272" r:id="rId29"/>
    <p:sldId id="273" r:id="rId30"/>
    <p:sldId id="292" r:id="rId31"/>
    <p:sldId id="288" r:id="rId32"/>
    <p:sldId id="269" r:id="rId33"/>
    <p:sldId id="274" r:id="rId34"/>
    <p:sldId id="270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9E5FA-84C7-44F2-A4C7-B4822A957238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8584-4FA4-40DF-A6C7-CE3200210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7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EC1D6-5920-4B23-8FC2-8D7DF5396C46}" type="slidenum">
              <a:rPr lang="en-US"/>
              <a:pPr/>
              <a:t>26</a:t>
            </a:fld>
            <a:endParaRPr lang="en-US"/>
          </a:p>
        </p:txBody>
      </p:sp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7C82EB28-620F-4ED4-9226-64B11B0ACCE7}" type="slidenum">
              <a:rPr lang="en-US" sz="1200">
                <a:latin typeface="Times New Roman" charset="0"/>
              </a:rPr>
              <a:pPr algn="r" eaLnBrk="0" hangingPunct="0"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82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A8FD3-CAB6-494B-8016-4F15E1782030}" type="slidenum">
              <a:rPr lang="en-US"/>
              <a:pPr/>
              <a:t>30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298A4639-456A-43B4-AB0E-409A4A86F055}" type="slidenum">
              <a:rPr lang="en-US" sz="1200">
                <a:latin typeface="Times New Roman" charset="0"/>
              </a:rPr>
              <a:pPr algn="r" eaLnBrk="0" hangingPunct="0"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0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090E08-3E0A-491F-AAF5-297691161E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FCC464-2C5D-4918-86A4-3DD39354F2F5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879CA4B-2F1A-4C70-BA74-21755A37A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=Union+Flag;+Civil+War&amp;hl=en&amp;lr=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images.google.com/imgres?imgurl=http://gladstone.uoregon.edu/~lmortins/civilwar/Confederate%20Flag.jpg&amp;imgrefurl=http://gladstone.uoregon.edu/~lmortins/civilwar/&amp;h=189&amp;w=288&amp;sz=20&amp;tbnid=-QffZfXlR3oJ:&amp;tbnh=72&amp;tbnw=110&amp;start=12&amp;prev=/images?q=Confederate+Flag&amp;hl=en&amp;lr=&amp;sa=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members.aol.com/bgandersen/civ_war/images/usa.gif&amp;imgrefurl=http://members.aol.com/bgandersen/civ_war/index2.html&amp;h=168&amp;w=274&amp;sz=3&amp;tbnid=LmvX1FN3XUcJ:&amp;tbnh=66&amp;tbnw=108&amp;start=18&amp;prev=/images?q=Union+Flag;+Civil+War&amp;hl=en&amp;lr=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People</a:t>
            </a:r>
          </a:p>
          <a:p>
            <a:r>
              <a:rPr lang="en-US" dirty="0" smtClean="0"/>
              <a:t>SSUSH9.C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Civil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Battles</a:t>
            </a:r>
          </a:p>
          <a:p>
            <a:r>
              <a:rPr lang="en-US" dirty="0" smtClean="0"/>
              <a:t>SSUSH9.D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Sumter</a:t>
            </a:r>
            <a:endParaRPr lang="en-US" dirty="0"/>
          </a:p>
        </p:txBody>
      </p:sp>
      <p:pic>
        <p:nvPicPr>
          <p:cNvPr id="7" name="Content Placeholder 6" descr="ftsum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656183" cy="372763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43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Describe:  April, 1861 – Confederates attack Union Fort Sumter.  Union forces surrender after 24 hours.</a:t>
            </a:r>
          </a:p>
          <a:p>
            <a:r>
              <a:rPr lang="en-US" dirty="0" smtClean="0"/>
              <a:t>Importance:  This battle is the start of the Civil War</a:t>
            </a:r>
          </a:p>
          <a:p>
            <a:r>
              <a:rPr lang="en-US" dirty="0" smtClean="0"/>
              <a:t>Geography: Controlling Fort Sumter = controlling the harbor of Charleston, SC.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399032"/>
          </a:xfrm>
        </p:spPr>
        <p:txBody>
          <a:bodyPr/>
          <a:lstStyle/>
          <a:p>
            <a:r>
              <a:rPr lang="en-US" dirty="0" smtClean="0"/>
              <a:t>Response to Fort Sumter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1302"/>
            <a:ext cx="8382000" cy="5956808"/>
          </a:xfrm>
        </p:spPr>
      </p:pic>
    </p:spTree>
    <p:extLst>
      <p:ext uri="{BB962C8B-B14F-4D97-AF65-F5344CB8AC3E}">
        <p14:creationId xmlns:p14="http://schemas.microsoft.com/office/powerpoint/2010/main" val="3140568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768"/>
            <a:ext cx="8229600" cy="1399032"/>
          </a:xfrm>
        </p:spPr>
        <p:txBody>
          <a:bodyPr/>
          <a:lstStyle/>
          <a:p>
            <a:r>
              <a:rPr lang="en-US" dirty="0" smtClean="0"/>
              <a:t>Response to Fort Sumter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394335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529" y="1653540"/>
            <a:ext cx="3401926" cy="413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69767"/>
            <a:ext cx="1590196" cy="346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US" sz="6000" u="sng"/>
              <a:t>Anaconda Plan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48132" name="Picture 4" descr="Anacond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322638"/>
            <a:ext cx="4572000" cy="35353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3" name="Picture 5" descr="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6004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General Winfield Scot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87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4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Anaconda Plan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sz="2800" dirty="0"/>
              <a:t>Union’s strategy to win the war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/>
              <a:t>Blockade southern ports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/>
              <a:t>Split the Confederacy in two by taking control of Mississippi River</a:t>
            </a:r>
          </a:p>
          <a:p>
            <a:pPr marL="990600" lvl="1" indent="-533400">
              <a:buFontTx/>
              <a:buAutoNum type="arabicPeriod"/>
            </a:pPr>
            <a:r>
              <a:rPr lang="en-US" sz="2800" dirty="0"/>
              <a:t>Capture Richmond, VA, the capital of the Confederacy </a:t>
            </a:r>
          </a:p>
        </p:txBody>
      </p:sp>
    </p:spTree>
    <p:extLst>
      <p:ext uri="{BB962C8B-B14F-4D97-AF65-F5344CB8AC3E}">
        <p14:creationId xmlns:p14="http://schemas.microsoft.com/office/powerpoint/2010/main" val="31590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Generals at Bull Run</a:t>
            </a:r>
            <a:br>
              <a:rPr lang="en-US" sz="4000" dirty="0"/>
            </a:br>
            <a:r>
              <a:rPr lang="en-US" sz="2400" dirty="0"/>
              <a:t>General McDowell vs. General Beauregard</a:t>
            </a:r>
            <a:r>
              <a:rPr lang="en-US" sz="4000" dirty="0"/>
              <a:t> </a:t>
            </a:r>
          </a:p>
        </p:txBody>
      </p:sp>
      <p:pic>
        <p:nvPicPr>
          <p:cNvPr id="53253" name="Picture 5" descr="Irwin McDow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752600"/>
            <a:ext cx="41211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Pierre Gustave Toutant Beauregard, Confederate Gene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63378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Confederate%2520Fla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954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us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274638"/>
            <a:ext cx="8153400" cy="944562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Battle of Bull Run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First major battle of the Civil </a:t>
            </a:r>
            <a:r>
              <a:rPr lang="en-US" dirty="0" smtClean="0"/>
              <a:t>War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Only 25 miles from Washington, D.C.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South won and southern general Stonewall Jackson won his nickname because he stood firm in battle 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Battle of Bull Run</a:t>
            </a:r>
            <a:endParaRPr lang="en-US" dirty="0"/>
          </a:p>
        </p:txBody>
      </p:sp>
      <p:pic>
        <p:nvPicPr>
          <p:cNvPr id="4" name="Picture 4" descr="bullr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0596"/>
            <a:ext cx="7848600" cy="575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86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Describe: September, 1862 – Battle is Maryland was the bloodiest single day of the war (</a:t>
            </a:r>
            <a:r>
              <a:rPr lang="en-US" dirty="0" smtClean="0"/>
              <a:t>23,000 casualties).  </a:t>
            </a:r>
            <a:r>
              <a:rPr lang="en-US" dirty="0" smtClean="0"/>
              <a:t>Ended in a tie.</a:t>
            </a:r>
          </a:p>
          <a:p>
            <a:endParaRPr lang="en-US" dirty="0" smtClean="0"/>
          </a:p>
          <a:p>
            <a:r>
              <a:rPr lang="en-US" dirty="0" smtClean="0"/>
              <a:t>Importance: Stopped Gen. Lee’s (</a:t>
            </a:r>
            <a:r>
              <a:rPr lang="en-US" dirty="0" err="1" smtClean="0"/>
              <a:t>Cf</a:t>
            </a:r>
            <a:r>
              <a:rPr lang="en-US" dirty="0" smtClean="0"/>
              <a:t>) march into the north.  Showed that Lee could be stopped.</a:t>
            </a:r>
          </a:p>
          <a:p>
            <a:endParaRPr lang="en-US" dirty="0" smtClean="0"/>
          </a:p>
          <a:p>
            <a:r>
              <a:rPr lang="en-US" dirty="0" smtClean="0"/>
              <a:t>Geography: 1</a:t>
            </a:r>
            <a:r>
              <a:rPr lang="en-US" baseline="30000" dirty="0" smtClean="0"/>
              <a:t>st</a:t>
            </a:r>
            <a:r>
              <a:rPr lang="en-US" dirty="0" smtClean="0"/>
              <a:t> battle on northern soil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Union (North)</a:t>
            </a:r>
            <a:endParaRPr lang="en-US" dirty="0"/>
          </a:p>
        </p:txBody>
      </p:sp>
      <p:pic>
        <p:nvPicPr>
          <p:cNvPr id="4" name="Content Placeholder 3" descr="union_civil_war_hero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7848599" cy="4454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399032"/>
          </a:xfrm>
        </p:spPr>
        <p:txBody>
          <a:bodyPr/>
          <a:lstStyle/>
          <a:p>
            <a:r>
              <a:rPr lang="en-US" dirty="0" smtClean="0"/>
              <a:t>Battle of Antietam</a:t>
            </a:r>
            <a:endParaRPr lang="en-US" dirty="0"/>
          </a:p>
        </p:txBody>
      </p:sp>
      <p:pic>
        <p:nvPicPr>
          <p:cNvPr id="4" name="Content Placeholder 5" descr="battle_of_antiet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90451"/>
            <a:ext cx="8305800" cy="5791349"/>
          </a:xfrm>
        </p:spPr>
      </p:pic>
    </p:spTree>
    <p:extLst>
      <p:ext uri="{BB962C8B-B14F-4D97-AF65-F5344CB8AC3E}">
        <p14:creationId xmlns:p14="http://schemas.microsoft.com/office/powerpoint/2010/main" val="3885642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ntietam casualt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458200" cy="62957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4" name="Picture 4" descr="dead-soldier-antiet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02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8" name="Picture 4" descr="sunken l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525"/>
            <a:ext cx="85344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8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u="sng"/>
              <a:t>Chancellorsville, Virginia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562600"/>
            <a:ext cx="82296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Confederate victory in 1863 </a:t>
            </a:r>
          </a:p>
          <a:p>
            <a:pPr>
              <a:lnSpc>
                <a:spcPct val="80000"/>
              </a:lnSpc>
            </a:pPr>
            <a:r>
              <a:rPr lang="en-US" sz="2800"/>
              <a:t>Stonewall Jackson was shot and killed accidentally by his own troops. </a:t>
            </a:r>
          </a:p>
        </p:txBody>
      </p:sp>
      <p:pic>
        <p:nvPicPr>
          <p:cNvPr id="36868" name="Picture 4" descr="Chancellorsville-050904-Visitors_Center-Jacksons_Wounding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8" name="Picture 4" descr="Chancellorsville_May1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43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428"/>
            <a:ext cx="8229600" cy="977030"/>
          </a:xfrm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Emancipation Proclamation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3276600" cy="47244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freed the slaves only in states that have seceded from the Union.</a:t>
            </a:r>
          </a:p>
          <a:p>
            <a:r>
              <a:rPr lang="en-US" sz="2800" dirty="0"/>
              <a:t>It did not free slaves in border states.</a:t>
            </a:r>
          </a:p>
          <a:p>
            <a:endParaRPr lang="en-US" sz="2800" dirty="0"/>
          </a:p>
        </p:txBody>
      </p:sp>
      <p:pic>
        <p:nvPicPr>
          <p:cNvPr id="12292" name="Picture 4" descr="emancip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4456113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1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Gettysburg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>
                <a:latin typeface="Lucida Sans" pitchFamily="34" charset="0"/>
              </a:rPr>
              <a:t>In 1863, General Lee decided again to invade the North. His army met Union forces at Gettysburg, Pennsylvania. </a:t>
            </a:r>
          </a:p>
          <a:p>
            <a:r>
              <a:rPr lang="en-US" sz="3200" dirty="0">
                <a:latin typeface="Lucida Sans" pitchFamily="34" charset="0"/>
              </a:rPr>
              <a:t>The Union won after three days of fierce fighting </a:t>
            </a:r>
          </a:p>
          <a:p>
            <a:r>
              <a:rPr lang="en-US" sz="3200" dirty="0">
                <a:latin typeface="Lucida Sans" pitchFamily="34" charset="0"/>
              </a:rPr>
              <a:t>Over </a:t>
            </a:r>
            <a:r>
              <a:rPr lang="en-US" sz="3200" dirty="0" smtClean="0">
                <a:latin typeface="Lucida Sans" pitchFamily="34" charset="0"/>
              </a:rPr>
              <a:t>51</a:t>
            </a:r>
            <a:r>
              <a:rPr lang="en-US" sz="3200" dirty="0" smtClean="0">
                <a:latin typeface="Lucida Sans" pitchFamily="34" charset="0"/>
              </a:rPr>
              <a:t>, </a:t>
            </a:r>
            <a:r>
              <a:rPr lang="en-US" sz="3200" dirty="0">
                <a:latin typeface="Lucida Sans" pitchFamily="34" charset="0"/>
              </a:rPr>
              <a:t>000 people </a:t>
            </a:r>
            <a:r>
              <a:rPr lang="en-US" sz="3200" dirty="0" smtClean="0">
                <a:latin typeface="Lucida Sans" pitchFamily="34" charset="0"/>
              </a:rPr>
              <a:t>killed </a:t>
            </a:r>
            <a:r>
              <a:rPr lang="en-US" sz="3200" smtClean="0">
                <a:latin typeface="Lucida Sans" pitchFamily="34" charset="0"/>
              </a:rPr>
              <a:t>or wounded</a:t>
            </a:r>
            <a:r>
              <a:rPr lang="en-US" sz="3200" smtClean="0">
                <a:latin typeface="Lucida Sans" pitchFamily="34" charset="0"/>
              </a:rPr>
              <a:t> </a:t>
            </a:r>
            <a:r>
              <a:rPr lang="en-US" sz="3200" dirty="0">
                <a:latin typeface="Lucida Sans" pitchFamily="34" charset="0"/>
              </a:rPr>
              <a:t>in 3 days </a:t>
            </a:r>
            <a:r>
              <a:rPr lang="en-US" sz="3200" dirty="0">
                <a:latin typeface="Lucida Sans" pitchFamily="34" charset="0"/>
                <a:sym typeface="Wingdings" pitchFamily="2" charset="2"/>
              </a:rPr>
              <a:t></a:t>
            </a:r>
            <a:r>
              <a:rPr lang="en-US" sz="3200" dirty="0">
                <a:latin typeface="Lucida Sans" pitchFamily="34" charset="0"/>
              </a:rPr>
              <a:t>It was the last time the South invaded the North.</a:t>
            </a:r>
          </a:p>
          <a:p>
            <a:r>
              <a:rPr lang="en-US" sz="3200" dirty="0">
                <a:latin typeface="Lucida Sans" pitchFamily="34" charset="0"/>
              </a:rPr>
              <a:t>Gettysburg was considered a turning point in the war because Northerners gained new life after finally defeating Lee’s army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Gettysburg</a:t>
            </a:r>
            <a:endParaRPr lang="en-US" dirty="0"/>
          </a:p>
        </p:txBody>
      </p:sp>
      <p:pic>
        <p:nvPicPr>
          <p:cNvPr id="4" name="Content Placeholder 3" descr="battle-of-gettysbu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30376"/>
            <a:ext cx="9144000" cy="48768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evils 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686800" cy="68968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President Abraham Lincoln</a:t>
            </a:r>
            <a:endParaRPr lang="en-US" dirty="0"/>
          </a:p>
        </p:txBody>
      </p:sp>
      <p:pic>
        <p:nvPicPr>
          <p:cNvPr id="7" name="Content Placeholder 6" descr="abraham-lincol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3685419" cy="48371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722437"/>
            <a:ext cx="525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Elected president in 1860. (Republican)</a:t>
            </a:r>
          </a:p>
          <a:p>
            <a:r>
              <a:rPr lang="en-US" dirty="0" smtClean="0"/>
              <a:t>Primary goal in fighting the war was to “preserve the Union”</a:t>
            </a:r>
          </a:p>
          <a:p>
            <a:r>
              <a:rPr lang="en-US" dirty="0" smtClean="0"/>
              <a:t>Appointed Grant as General of the Union Army</a:t>
            </a:r>
          </a:p>
          <a:p>
            <a:r>
              <a:rPr lang="en-US" dirty="0" smtClean="0"/>
              <a:t>Issued the Emancipation Proclamation and promoted the 13</a:t>
            </a:r>
            <a:r>
              <a:rPr lang="en-US" baseline="30000" dirty="0" smtClean="0"/>
              <a:t>th</a:t>
            </a:r>
            <a:r>
              <a:rPr lang="en-US" dirty="0" smtClean="0"/>
              <a:t> Amendment (ending slavery)</a:t>
            </a:r>
          </a:p>
          <a:p>
            <a:r>
              <a:rPr lang="en-US" dirty="0" smtClean="0"/>
              <a:t>Assassinated by John Wilkes Booth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Gettysburg Address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971800" y="1676400"/>
            <a:ext cx="6067425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/>
              <a:t>that from these honored dead we take increased devotion to that cause for which they gave the last full measure of devotion -- that we here highly resolve that these dead shall not have died in vain -- that this nation, under God, shall have a new birth of freedom -- and that government of the people, by the people, for the people, shall not perish from the earth.</a:t>
            </a:r>
            <a:r>
              <a:rPr lang="en-US" sz="2000" dirty="0"/>
              <a:t> </a:t>
            </a:r>
          </a:p>
          <a:p>
            <a:pPr lvl="4">
              <a:lnSpc>
                <a:spcPct val="90000"/>
              </a:lnSpc>
              <a:buFontTx/>
              <a:buNone/>
            </a:pPr>
            <a:r>
              <a:rPr lang="en-US" dirty="0"/>
              <a:t>                         Abe Lincoln</a:t>
            </a:r>
          </a:p>
        </p:txBody>
      </p:sp>
      <p:pic>
        <p:nvPicPr>
          <p:cNvPr id="19460" name="Picture 4" descr="gettysbu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9654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200471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Lincoln’s speech gave new purpose to the sacrifices being made by the Union to win the war.  The conflict was no longer just about “preserving the Union.”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98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-126-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0"/>
            <a:ext cx="6542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07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Vicksburg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Describe: May-July, 1863 </a:t>
            </a:r>
            <a:endParaRPr lang="en-US" dirty="0"/>
          </a:p>
          <a:p>
            <a:pPr lvl="1"/>
            <a:r>
              <a:rPr lang="en-US" dirty="0" smtClean="0"/>
              <a:t>General Grant (Un) leads a 3 month siege on Vicksburg, MS.  Confederates are forced to surrender.</a:t>
            </a:r>
          </a:p>
          <a:p>
            <a:r>
              <a:rPr lang="en-US" dirty="0" smtClean="0"/>
              <a:t>Importance / Geography:</a:t>
            </a:r>
          </a:p>
          <a:p>
            <a:pPr lvl="1"/>
            <a:r>
              <a:rPr lang="en-US" dirty="0" smtClean="0"/>
              <a:t>Union gains control of the Miss. River. (Arkansas, Louisiana, &amp; Texas were cut off from the rest of the South).</a:t>
            </a:r>
            <a:endParaRPr lang="en-US" dirty="0"/>
          </a:p>
        </p:txBody>
      </p:sp>
      <p:pic>
        <p:nvPicPr>
          <p:cNvPr id="5" name="Content Placeholder 4" descr="vicksburg map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366836"/>
            <a:ext cx="3429000" cy="5237166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Battle of Vicksburg</a:t>
            </a:r>
            <a:endParaRPr lang="en-US" dirty="0"/>
          </a:p>
        </p:txBody>
      </p:sp>
      <p:pic>
        <p:nvPicPr>
          <p:cNvPr id="7" name="Content Placeholder 6" descr="vicksburg-ba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00137"/>
            <a:ext cx="9144000" cy="57578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Battle for Atlanta</a:t>
            </a:r>
            <a:endParaRPr lang="en-US" dirty="0"/>
          </a:p>
        </p:txBody>
      </p:sp>
      <p:pic>
        <p:nvPicPr>
          <p:cNvPr id="5" name="Content Placeholder 4" descr="battle_atlan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33808" y="762000"/>
            <a:ext cx="5933792" cy="386883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618037"/>
            <a:ext cx="7696200" cy="2316163"/>
          </a:xfrm>
        </p:spPr>
        <p:txBody>
          <a:bodyPr/>
          <a:lstStyle/>
          <a:p>
            <a:r>
              <a:rPr lang="en-US" dirty="0" smtClean="0"/>
              <a:t>July-September, 1864:</a:t>
            </a:r>
          </a:p>
          <a:p>
            <a:pPr lvl="1"/>
            <a:r>
              <a:rPr lang="en-US" dirty="0" smtClean="0"/>
              <a:t>The Union army surrounds and captures Atlanta.  This city was the transportation hub of the south, and its capture strangled confederate resistance.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u="sng"/>
              <a:t>William Tecumseh Sherman</a:t>
            </a:r>
          </a:p>
        </p:txBody>
      </p:sp>
      <p:pic>
        <p:nvPicPr>
          <p:cNvPr id="52228" name="Picture 4" descr="sherma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3462338" cy="4457700"/>
          </a:xfrm>
        </p:spPr>
      </p:pic>
      <p:pic>
        <p:nvPicPr>
          <p:cNvPr id="52229" name="Picture 5" descr="u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6" descr="us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57200" y="1524000"/>
            <a:ext cx="441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Grant </a:t>
            </a:r>
            <a:r>
              <a:rPr lang="en-US" sz="2800" dirty="0"/>
              <a:t>gave the military division of the Mississippi to Sherman.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Both generals sought a total victory over the South.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/>
              <a:t>This meant not only conquering the South’s army and government, but also its civilian population. </a:t>
            </a:r>
          </a:p>
        </p:txBody>
      </p:sp>
    </p:spTree>
    <p:extLst>
      <p:ext uri="{BB962C8B-B14F-4D97-AF65-F5344CB8AC3E}">
        <p14:creationId xmlns:p14="http://schemas.microsoft.com/office/powerpoint/2010/main" val="32025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Sherman’s March to the Sea </a:t>
            </a:r>
          </a:p>
        </p:txBody>
      </p:sp>
      <p:pic>
        <p:nvPicPr>
          <p:cNvPr id="63492" name="Picture 4" descr="GshermanG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5791200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On November 12, 1864, Sherman marched out of Atlanta toward the Atlantic coast. </a:t>
            </a:r>
          </a:p>
          <a:p>
            <a:pPr>
              <a:lnSpc>
                <a:spcPct val="90000"/>
              </a:lnSpc>
            </a:pPr>
            <a:r>
              <a:rPr lang="en-US" sz="2800" b="1"/>
              <a:t>Tracing a line of march between Macon and Augusta, he carved a sixty-mile wide swath of destruction in the Confederacy's heartland.</a:t>
            </a:r>
          </a:p>
        </p:txBody>
      </p:sp>
    </p:spTree>
    <p:extLst>
      <p:ext uri="{BB962C8B-B14F-4D97-AF65-F5344CB8AC3E}">
        <p14:creationId xmlns:p14="http://schemas.microsoft.com/office/powerpoint/2010/main" val="16322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2" name="Picture 4" descr="sherman neckt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90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914400" y="1524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Union Prison Camp</a:t>
            </a:r>
            <a:br>
              <a:rPr lang="en-US" sz="4000" b="1">
                <a:solidFill>
                  <a:schemeClr val="bg1"/>
                </a:solidFill>
                <a:latin typeface="Broadway" pitchFamily="82" charset="0"/>
              </a:rPr>
            </a:b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at Andersonville, GA</a:t>
            </a:r>
          </a:p>
        </p:txBody>
      </p:sp>
      <p:pic>
        <p:nvPicPr>
          <p:cNvPr id="40963" name="Picture 3" descr="Andersonville-3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85800" y="1676400"/>
            <a:ext cx="7772400" cy="4776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Original Andersonville Plan</a:t>
            </a:r>
          </a:p>
        </p:txBody>
      </p:sp>
      <p:pic>
        <p:nvPicPr>
          <p:cNvPr id="41987" name="Picture 3" descr="Andersonville-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7921" t="9749" r="4950" b="12271"/>
          <a:stretch>
            <a:fillRect/>
          </a:stretch>
        </p:blipFill>
        <p:spPr bwMode="auto">
          <a:xfrm>
            <a:off x="1219200" y="1143000"/>
            <a:ext cx="6705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33600" y="5548313"/>
            <a:ext cx="5029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290513" indent="-290513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Planned to hold 10,000 men.</a:t>
            </a:r>
          </a:p>
          <a:p>
            <a:pPr marL="290513" indent="-290513">
              <a:spcBef>
                <a:spcPct val="500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FF33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Had over 32,000 at one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Ulysses S.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22437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Graduated from U.S. Military Academy (West Point)</a:t>
            </a:r>
          </a:p>
          <a:p>
            <a:r>
              <a:rPr lang="en-US" dirty="0" smtClean="0"/>
              <a:t>Appointed as Commander of the Union Army</a:t>
            </a:r>
          </a:p>
          <a:p>
            <a:r>
              <a:rPr lang="en-US" dirty="0" smtClean="0"/>
              <a:t>Won many of the Union’s most important victories</a:t>
            </a:r>
          </a:p>
          <a:p>
            <a:r>
              <a:rPr lang="en-US" dirty="0" smtClean="0"/>
              <a:t>Accepts Lee’s Surrender, ending the Civil War</a:t>
            </a:r>
          </a:p>
          <a:p>
            <a:endParaRPr lang="en-US" dirty="0"/>
          </a:p>
        </p:txBody>
      </p:sp>
      <p:pic>
        <p:nvPicPr>
          <p:cNvPr id="5" name="Content Placeholder 4" descr="ULYSSES-S-GRAN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21772" y="1466585"/>
            <a:ext cx="3917428" cy="5078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Distributing “Rations”</a:t>
            </a:r>
          </a:p>
        </p:txBody>
      </p:sp>
      <p:pic>
        <p:nvPicPr>
          <p:cNvPr id="43011" name="Picture 3" descr="Andersonville-8-issuing rations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33400" y="1143000"/>
            <a:ext cx="8077200" cy="5383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Union “Survivors”</a:t>
            </a:r>
          </a:p>
        </p:txBody>
      </p:sp>
      <p:pic>
        <p:nvPicPr>
          <p:cNvPr id="44035" name="Picture 3" descr="Andersonville-7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1371600" y="1295400"/>
            <a:ext cx="2633663" cy="5105400"/>
          </a:xfrm>
          <a:prstGeom prst="rect">
            <a:avLst/>
          </a:prstGeom>
          <a:noFill/>
        </p:spPr>
      </p:pic>
      <p:pic>
        <p:nvPicPr>
          <p:cNvPr id="44036" name="Picture 4" descr="Andersonville-6"/>
          <p:cNvPicPr>
            <a:picLocks noChangeAspect="1" noChangeArrowheads="1"/>
          </p:cNvPicPr>
          <p:nvPr/>
        </p:nvPicPr>
        <p:blipFill>
          <a:blip r:embed="rId3" cstate="print">
            <a:lum bright="-12000" contrast="6000"/>
          </a:blip>
          <a:srcRect l="10963" r="7903"/>
          <a:stretch>
            <a:fillRect/>
          </a:stretch>
        </p:blipFill>
        <p:spPr bwMode="auto">
          <a:xfrm>
            <a:off x="5181600" y="1295400"/>
            <a:ext cx="28194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Broadway" pitchFamily="82" charset="0"/>
              </a:rPr>
              <a:t>Burying Dead Union POWs</a:t>
            </a:r>
          </a:p>
        </p:txBody>
      </p:sp>
      <p:pic>
        <p:nvPicPr>
          <p:cNvPr id="45059" name="Picture 3" descr="Andersonville-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838200" y="1143000"/>
            <a:ext cx="7620000" cy="534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Lee Surrenders to Grant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April 3, 1865</a:t>
            </a:r>
          </a:p>
          <a:p>
            <a:endParaRPr lang="en-US" dirty="0" smtClean="0"/>
          </a:p>
          <a:p>
            <a:r>
              <a:rPr lang="en-US" dirty="0" smtClean="0"/>
              <a:t>Grant surrounds Lee’s Confederate Army, and Lee is forced to surrender at Appomattox Court House.</a:t>
            </a:r>
          </a:p>
          <a:p>
            <a:endParaRPr lang="en-US" dirty="0" smtClean="0"/>
          </a:p>
          <a:p>
            <a:r>
              <a:rPr lang="en-US" dirty="0" smtClean="0"/>
              <a:t>Marks the of the Civil War.</a:t>
            </a:r>
            <a:endParaRPr lang="en-US" dirty="0"/>
          </a:p>
        </p:txBody>
      </p:sp>
      <p:pic>
        <p:nvPicPr>
          <p:cNvPr id="7" name="Content Placeholder 6" descr="appomatto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7780" y="1519449"/>
            <a:ext cx="2979420" cy="4881351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Surrender at Appomattox</a:t>
            </a:r>
            <a:endParaRPr lang="en-US" dirty="0"/>
          </a:p>
        </p:txBody>
      </p:sp>
      <p:pic>
        <p:nvPicPr>
          <p:cNvPr id="6" name="Content Placeholder 5" descr="appcou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219200"/>
            <a:ext cx="8839200" cy="53710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William Tecumseh Sherman</a:t>
            </a:r>
            <a:endParaRPr lang="en-US" dirty="0"/>
          </a:p>
        </p:txBody>
      </p:sp>
      <p:pic>
        <p:nvPicPr>
          <p:cNvPr id="6" name="Content Placeholder 5" descr="william_tecumseh_sher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91928"/>
            <a:ext cx="3713615" cy="49600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Graduated from U.S. Military Academy (West Point)</a:t>
            </a:r>
          </a:p>
          <a:p>
            <a:r>
              <a:rPr lang="en-US" dirty="0" smtClean="0"/>
              <a:t>Served as second-in-command under General Grant</a:t>
            </a:r>
          </a:p>
          <a:p>
            <a:r>
              <a:rPr lang="en-US" dirty="0" smtClean="0"/>
              <a:t>Destroyed Atlanta</a:t>
            </a:r>
          </a:p>
          <a:p>
            <a:r>
              <a:rPr lang="en-US" dirty="0" smtClean="0"/>
              <a:t>His “March to the Sea” helped end the Confederacy’s will to fight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Confederacy (South)</a:t>
            </a:r>
            <a:endParaRPr lang="en-US" dirty="0"/>
          </a:p>
        </p:txBody>
      </p:sp>
      <p:pic>
        <p:nvPicPr>
          <p:cNvPr id="6" name="Content Placeholder 5" descr="civilwarheroes - confeder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371600"/>
            <a:ext cx="6781800" cy="53226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67494"/>
            <a:ext cx="8686800" cy="1399032"/>
          </a:xfrm>
        </p:spPr>
        <p:txBody>
          <a:bodyPr/>
          <a:lstStyle/>
          <a:p>
            <a:r>
              <a:rPr lang="en-US" dirty="0" smtClean="0"/>
              <a:t>President (C.S.A.) Jefferson Davis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722437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Graduated from U.S. Military Academy (West Point)</a:t>
            </a:r>
          </a:p>
          <a:p>
            <a:r>
              <a:rPr lang="en-US" dirty="0" smtClean="0"/>
              <a:t>Had served as a U.S. Senator from Mississippi and the U.S. Secretary of War</a:t>
            </a:r>
          </a:p>
          <a:p>
            <a:r>
              <a:rPr lang="en-US" dirty="0" smtClean="0"/>
              <a:t>Elected as President of the Confederate States of America</a:t>
            </a:r>
          </a:p>
          <a:p>
            <a:r>
              <a:rPr lang="en-US" dirty="0" smtClean="0"/>
              <a:t>Appointed General Lee as commander of the Confederate Army</a:t>
            </a:r>
            <a:endParaRPr lang="en-US" dirty="0"/>
          </a:p>
        </p:txBody>
      </p:sp>
      <p:pic>
        <p:nvPicPr>
          <p:cNvPr id="7" name="Content Placeholder 6" descr="President-Jefferson-Dav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9225" y="1722438"/>
            <a:ext cx="357655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Robert E. Lee</a:t>
            </a:r>
            <a:endParaRPr lang="en-US" dirty="0"/>
          </a:p>
        </p:txBody>
      </p:sp>
      <p:pic>
        <p:nvPicPr>
          <p:cNvPr id="5" name="Content Placeholder 4" descr="robert-e-le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16454"/>
            <a:ext cx="3617400" cy="488927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22437"/>
            <a:ext cx="4495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Graduated from U.S. Military Academy (West Point)</a:t>
            </a:r>
          </a:p>
          <a:p>
            <a:r>
              <a:rPr lang="en-US" dirty="0" smtClean="0"/>
              <a:t>Appointed as commander of the Confederate Army</a:t>
            </a:r>
          </a:p>
          <a:p>
            <a:r>
              <a:rPr lang="en-US" dirty="0" smtClean="0"/>
              <a:t>Led Confederate Army against larger and more well-supplied Union forces</a:t>
            </a:r>
          </a:p>
          <a:p>
            <a:r>
              <a:rPr lang="en-US" dirty="0" smtClean="0"/>
              <a:t>Forced to surrender to Grant, ending the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Thomas “Stonewall” Jackson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Graduated from U.S. Military Academy (West Point)</a:t>
            </a:r>
          </a:p>
          <a:p>
            <a:r>
              <a:rPr lang="en-US" dirty="0" smtClean="0"/>
              <a:t>Won 1</a:t>
            </a:r>
            <a:r>
              <a:rPr lang="en-US" baseline="30000" dirty="0" smtClean="0"/>
              <a:t>st</a:t>
            </a:r>
            <a:r>
              <a:rPr lang="en-US" dirty="0" smtClean="0"/>
              <a:t> Battle of Bull Run (1</a:t>
            </a:r>
            <a:r>
              <a:rPr lang="en-US" baseline="30000" dirty="0" smtClean="0"/>
              <a:t>st</a:t>
            </a:r>
            <a:r>
              <a:rPr lang="en-US" dirty="0" smtClean="0"/>
              <a:t> battle of the war)</a:t>
            </a:r>
          </a:p>
          <a:p>
            <a:r>
              <a:rPr lang="en-US" dirty="0" smtClean="0"/>
              <a:t>Second-in-command under General Lee</a:t>
            </a:r>
          </a:p>
          <a:p>
            <a:r>
              <a:rPr lang="en-US" dirty="0" smtClean="0"/>
              <a:t>Shot by his own troops at Battle of Chancellorsville, and died of complications</a:t>
            </a:r>
            <a:endParaRPr lang="en-US" dirty="0"/>
          </a:p>
        </p:txBody>
      </p:sp>
      <p:pic>
        <p:nvPicPr>
          <p:cNvPr id="5" name="Content Placeholder 4" descr="stonewalljacks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4964" y="1722438"/>
            <a:ext cx="37250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nels">
      <a:dk1>
        <a:srgbClr val="340B07"/>
      </a:dk1>
      <a:lt1>
        <a:srgbClr val="FFFFFF"/>
      </a:lt1>
      <a:dk2>
        <a:srgbClr val="182912"/>
      </a:dk2>
      <a:lt2>
        <a:srgbClr val="FBF0F2"/>
      </a:lt2>
      <a:accent1>
        <a:srgbClr val="694F36"/>
      </a:accent1>
      <a:accent2>
        <a:srgbClr val="98604A"/>
      </a:accent2>
      <a:accent3>
        <a:srgbClr val="8E3B4D"/>
      </a:accent3>
      <a:accent4>
        <a:srgbClr val="837954"/>
      </a:accent4>
      <a:accent5>
        <a:srgbClr val="4E3B28"/>
      </a:accent5>
      <a:accent6>
        <a:srgbClr val="AC7A0C"/>
      </a:accent6>
      <a:hlink>
        <a:srgbClr val="A03849"/>
      </a:hlink>
      <a:folHlink>
        <a:srgbClr val="AA845D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953</Words>
  <Application>Microsoft Office PowerPoint</Application>
  <PresentationFormat>On-screen Show (4:3)</PresentationFormat>
  <Paragraphs>118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 Unicode MS</vt:lpstr>
      <vt:lpstr>Arial</vt:lpstr>
      <vt:lpstr>Broadway</vt:lpstr>
      <vt:lpstr>Calibri</vt:lpstr>
      <vt:lpstr>Century Gothic</vt:lpstr>
      <vt:lpstr>Comic Sans MS</vt:lpstr>
      <vt:lpstr>Lucida Sans</vt:lpstr>
      <vt:lpstr>Times New Roman</vt:lpstr>
      <vt:lpstr>Verdana</vt:lpstr>
      <vt:lpstr>Wingdings</vt:lpstr>
      <vt:lpstr>Wingdings 2</vt:lpstr>
      <vt:lpstr>Verve</vt:lpstr>
      <vt:lpstr>American Civil War</vt:lpstr>
      <vt:lpstr>The Union (North)</vt:lpstr>
      <vt:lpstr>President Abraham Lincoln</vt:lpstr>
      <vt:lpstr>General Ulysses S. Grant</vt:lpstr>
      <vt:lpstr>William Tecumseh Sherman</vt:lpstr>
      <vt:lpstr>The Confederacy (South)</vt:lpstr>
      <vt:lpstr>President (C.S.A.) Jefferson Davis</vt:lpstr>
      <vt:lpstr>General Robert E. Lee</vt:lpstr>
      <vt:lpstr>Thomas “Stonewall” Jackson</vt:lpstr>
      <vt:lpstr>American Civil War</vt:lpstr>
      <vt:lpstr>Fort Sumter</vt:lpstr>
      <vt:lpstr>Response to Fort Sumter</vt:lpstr>
      <vt:lpstr>Response to Fort Sumter</vt:lpstr>
      <vt:lpstr>Anaconda Plan</vt:lpstr>
      <vt:lpstr>Anaconda Plan</vt:lpstr>
      <vt:lpstr>Generals at Bull Run General McDowell vs. General Beauregard </vt:lpstr>
      <vt:lpstr>Battle of Bull Run</vt:lpstr>
      <vt:lpstr>Battle of Bull Run</vt:lpstr>
      <vt:lpstr>Battle of Antietam</vt:lpstr>
      <vt:lpstr>Battle of Antietam</vt:lpstr>
      <vt:lpstr>PowerPoint Presentation</vt:lpstr>
      <vt:lpstr>PowerPoint Presentation</vt:lpstr>
      <vt:lpstr>PowerPoint Presentation</vt:lpstr>
      <vt:lpstr>Chancellorsville, Virginia</vt:lpstr>
      <vt:lpstr>PowerPoint Presentation</vt:lpstr>
      <vt:lpstr>Emancipation Proclamation</vt:lpstr>
      <vt:lpstr>Battle of Gettysburg</vt:lpstr>
      <vt:lpstr>Gettysburg</vt:lpstr>
      <vt:lpstr>PowerPoint Presentation</vt:lpstr>
      <vt:lpstr>Gettysburg Address</vt:lpstr>
      <vt:lpstr>PowerPoint Presentation</vt:lpstr>
      <vt:lpstr>Battle of Vicksburg</vt:lpstr>
      <vt:lpstr>Battle of Vicksburg</vt:lpstr>
      <vt:lpstr>Battle for Atlanta</vt:lpstr>
      <vt:lpstr>William Tecumseh Sherman</vt:lpstr>
      <vt:lpstr>Sherman’s March to the Sea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Lee Surrenders to Grant</vt:lpstr>
      <vt:lpstr>Surrender at Appomattox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Civil War</dc:title>
  <dc:creator>Judson Price</dc:creator>
  <cp:lastModifiedBy>PRICE, JUDSON W.</cp:lastModifiedBy>
  <cp:revision>20</cp:revision>
  <dcterms:created xsi:type="dcterms:W3CDTF">2012-11-13T12:28:09Z</dcterms:created>
  <dcterms:modified xsi:type="dcterms:W3CDTF">2016-11-30T21:30:49Z</dcterms:modified>
</cp:coreProperties>
</file>